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</p:sldIdLst>
  <p:sldSz cx="30275213" cy="427672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nick Oswald" initials="YO" lastIdx="1" clrIdx="0">
    <p:extLst>
      <p:ext uri="{19B8F6BF-5375-455C-9EA6-DF929625EA0E}">
        <p15:presenceInfo xmlns:p15="http://schemas.microsoft.com/office/powerpoint/2012/main" userId="S::earyo@leeds.ac.uk::b0b30cc0-f968-45c6-b128-242d710aaee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336699"/>
    <a:srgbClr val="97D2FF"/>
    <a:srgbClr val="3333CC"/>
    <a:srgbClr val="003399"/>
    <a:srgbClr val="99CCFF"/>
    <a:srgbClr val="66CCFF"/>
    <a:srgbClr val="0099FF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20" d="100"/>
          <a:sy n="20" d="100"/>
        </p:scale>
        <p:origin x="1901" y="-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6999180"/>
            <a:ext cx="25733931" cy="14889339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62709"/>
            <a:ext cx="22706410" cy="10325516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26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392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6960"/>
            <a:ext cx="6528093" cy="3624326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6960"/>
            <a:ext cx="19205838" cy="3624326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82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571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62125"/>
            <a:ext cx="26112371" cy="17789985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20410"/>
            <a:ext cx="26112371" cy="9355333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460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84800"/>
            <a:ext cx="12866966" cy="271354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84800"/>
            <a:ext cx="12866966" cy="271354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805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6970"/>
            <a:ext cx="26112371" cy="8266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83919"/>
            <a:ext cx="12807832" cy="5138007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21926"/>
            <a:ext cx="12807832" cy="22977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83919"/>
            <a:ext cx="12870909" cy="5138007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21926"/>
            <a:ext cx="12870909" cy="22977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82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538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1150"/>
            <a:ext cx="9764544" cy="997902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57701"/>
            <a:ext cx="15326827" cy="30392467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30175"/>
            <a:ext cx="9764544" cy="23769486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837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1150"/>
            <a:ext cx="9764544" cy="997902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57701"/>
            <a:ext cx="15326827" cy="30392467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30175"/>
            <a:ext cx="9764544" cy="23769486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026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6970"/>
            <a:ext cx="26112371" cy="826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84800"/>
            <a:ext cx="26112371" cy="27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38914"/>
            <a:ext cx="6811923" cy="2276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B1ED2-C696-49D1-B395-F7521970621D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38914"/>
            <a:ext cx="10217884" cy="2276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38914"/>
            <a:ext cx="6811923" cy="2276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C31E3C8B-F7FB-4F3E-8817-19E7E2AC4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355" y="14164981"/>
            <a:ext cx="8573550" cy="577391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E1368EF-EC19-4AFC-8ECF-D7457E024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470" y="8491495"/>
            <a:ext cx="8445630" cy="568777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8C0BE8C-9F8A-41D7-B9F4-3F834BC9E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821" y="35790281"/>
            <a:ext cx="12396660" cy="646665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1BB0DDA-8213-4B72-B29D-D06AC0D24E0B}"/>
              </a:ext>
            </a:extLst>
          </p:cNvPr>
          <p:cNvSpPr/>
          <p:nvPr/>
        </p:nvSpPr>
        <p:spPr>
          <a:xfrm>
            <a:off x="-1" y="-39010"/>
            <a:ext cx="30275213" cy="54805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0" y="319468"/>
            <a:ext cx="30275213" cy="251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0" b="1" dirty="0"/>
              <a:t>TOWARDS ANTICIPATING RAPID GLOBAL POLICY SHIFTS</a:t>
            </a:r>
          </a:p>
          <a:p>
            <a:pPr algn="ctr">
              <a:lnSpc>
                <a:spcPct val="150000"/>
              </a:lnSpc>
            </a:pPr>
            <a:r>
              <a:rPr lang="en-GB" sz="5000" b="1" dirty="0"/>
              <a:t>An agent-based model of the 2020 tipping point in global covid policy response with integrated data assimilation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5189" y="3600070"/>
            <a:ext cx="20082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Yannick Oswald*, Nick Malleson        School of Geography, University of Leeds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BA1AB79-1EE5-4BE1-AFAB-91210B940588}"/>
              </a:ext>
            </a:extLst>
          </p:cNvPr>
          <p:cNvSpPr txBox="1"/>
          <p:nvPr/>
        </p:nvSpPr>
        <p:spPr>
          <a:xfrm>
            <a:off x="3417" y="7263650"/>
            <a:ext cx="14936544" cy="2539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Solutions to the climate crisis require global policy tipping points. But they never seem to happen. In spring 2020, during the first global wave of the COVID-19 pandemic, such a rapid policy tipping point was observed….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38C4-58CF-443C-BB3B-ABAAD9E1E330}"/>
              </a:ext>
            </a:extLst>
          </p:cNvPr>
          <p:cNvCxnSpPr>
            <a:cxnSpLocks/>
          </p:cNvCxnSpPr>
          <p:nvPr/>
        </p:nvCxnSpPr>
        <p:spPr>
          <a:xfrm>
            <a:off x="-1" y="5441540"/>
            <a:ext cx="30295871" cy="0"/>
          </a:xfrm>
          <a:prstGeom prst="line">
            <a:avLst/>
          </a:prstGeom>
          <a:ln w="190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F9F6E8-6B4E-4553-B3B5-C488B92FFE15}"/>
              </a:ext>
            </a:extLst>
          </p:cNvPr>
          <p:cNvSpPr txBox="1"/>
          <p:nvPr/>
        </p:nvSpPr>
        <p:spPr>
          <a:xfrm>
            <a:off x="258567" y="20221541"/>
            <a:ext cx="148235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600" dirty="0"/>
              <a:t>The principal idea of the model is that the adoption of lockdowns across countries can be described independently of the actual COVID-case numbers across countries. The main mechanism is that the agents/countries mimic other countries that have adopted a lockdown and are similar to themselves.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42F9CE-71D3-4F72-BBC2-822BE761110E}"/>
              </a:ext>
            </a:extLst>
          </p:cNvPr>
          <p:cNvSpPr txBox="1"/>
          <p:nvPr/>
        </p:nvSpPr>
        <p:spPr>
          <a:xfrm>
            <a:off x="184284" y="16476115"/>
            <a:ext cx="15474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Hypothesis</a:t>
            </a:r>
            <a:r>
              <a:rPr lang="en-GB" sz="3600" dirty="0"/>
              <a:t>: Countries acted like individual people. They mimicked ‘peers’.</a:t>
            </a:r>
          </a:p>
          <a:p>
            <a:r>
              <a:rPr lang="en-GB" sz="3600" b="1" dirty="0"/>
              <a:t>Objective</a:t>
            </a:r>
            <a:r>
              <a:rPr lang="en-GB" sz="3600" dirty="0"/>
              <a:t>: Reproducing lockdown adoption pattern without knowledge about virus spread.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DE55A4-9178-4F02-AFA8-288A716B5047}"/>
              </a:ext>
            </a:extLst>
          </p:cNvPr>
          <p:cNvSpPr txBox="1"/>
          <p:nvPr/>
        </p:nvSpPr>
        <p:spPr>
          <a:xfrm>
            <a:off x="539303" y="36971767"/>
            <a:ext cx="1889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123EE6-72F9-4097-82EA-12DED3248A23}"/>
              </a:ext>
            </a:extLst>
          </p:cNvPr>
          <p:cNvSpPr txBox="1"/>
          <p:nvPr/>
        </p:nvSpPr>
        <p:spPr>
          <a:xfrm>
            <a:off x="342699" y="39397227"/>
            <a:ext cx="1889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Theory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E731A8-0ED8-47C0-AE85-A723FB169D60}"/>
              </a:ext>
            </a:extLst>
          </p:cNvPr>
          <p:cNvSpPr txBox="1"/>
          <p:nvPr/>
        </p:nvSpPr>
        <p:spPr>
          <a:xfrm>
            <a:off x="832759" y="38114694"/>
            <a:ext cx="1889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+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25ABDD-C892-4568-8E68-4F32F49D025C}"/>
              </a:ext>
            </a:extLst>
          </p:cNvPr>
          <p:cNvSpPr txBox="1"/>
          <p:nvPr/>
        </p:nvSpPr>
        <p:spPr>
          <a:xfrm>
            <a:off x="813995" y="40273674"/>
            <a:ext cx="1889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6F4629-888F-4C04-840D-10F9F0683D17}"/>
              </a:ext>
            </a:extLst>
          </p:cNvPr>
          <p:cNvSpPr txBox="1"/>
          <p:nvPr/>
        </p:nvSpPr>
        <p:spPr>
          <a:xfrm>
            <a:off x="179463" y="41114801"/>
            <a:ext cx="1889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Optimal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AD5ACDC-A482-4761-8C24-A1F84D1485A3}"/>
              </a:ext>
            </a:extLst>
          </p:cNvPr>
          <p:cNvSpPr/>
          <p:nvPr/>
        </p:nvSpPr>
        <p:spPr>
          <a:xfrm>
            <a:off x="76198" y="5795202"/>
            <a:ext cx="15005871" cy="13614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chemeClr val="tx1"/>
                </a:solidFill>
              </a:rPr>
              <a:t>An entire world in lockdown.. How?</a:t>
            </a:r>
            <a:r>
              <a:rPr lang="en-GB" sz="18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0CE5867-2896-4F32-9809-AA012AABA502}"/>
              </a:ext>
            </a:extLst>
          </p:cNvPr>
          <p:cNvSpPr/>
          <p:nvPr/>
        </p:nvSpPr>
        <p:spPr>
          <a:xfrm>
            <a:off x="15161688" y="5795202"/>
            <a:ext cx="15005871" cy="13614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chemeClr val="tx1"/>
                </a:solidFill>
              </a:rPr>
              <a:t>Results: From Macro to Micro!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C9433A0-97E6-4594-91CB-0791B4F4B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170" y="9696454"/>
            <a:ext cx="12555125" cy="6104497"/>
          </a:xfrm>
          <a:prstGeom prst="rect">
            <a:avLst/>
          </a:prstGeom>
        </p:spPr>
      </p:pic>
      <p:pic>
        <p:nvPicPr>
          <p:cNvPr id="1026" name="Picture 2" descr="University of Leeds | Campus Map">
            <a:extLst>
              <a:ext uri="{FF2B5EF4-FFF2-40B4-BE49-F238E27FC236}">
                <a16:creationId xmlns:a16="http://schemas.microsoft.com/office/drawing/2014/main" id="{EFF40206-2267-40FF-875E-FFDA2CB0B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3793" y="2805879"/>
            <a:ext cx="2555117" cy="254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2D77932-F792-4717-90D8-393065D9FBDC}"/>
              </a:ext>
            </a:extLst>
          </p:cNvPr>
          <p:cNvSpPr txBox="1"/>
          <p:nvPr/>
        </p:nvSpPr>
        <p:spPr>
          <a:xfrm>
            <a:off x="25573181" y="8533549"/>
            <a:ext cx="40958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200" b="1" u="sng" dirty="0"/>
              <a:t>Result Figure 1:</a:t>
            </a:r>
          </a:p>
          <a:p>
            <a:pPr algn="just"/>
            <a:r>
              <a:rPr lang="en-GB" sz="3200" b="1" u="sng" dirty="0"/>
              <a:t>MACRO ACCURACY</a:t>
            </a:r>
          </a:p>
          <a:p>
            <a:pPr algn="just"/>
            <a:r>
              <a:rPr lang="en-GB" sz="3200" dirty="0"/>
              <a:t>We can relatively well predict the aggregate diffusion curve, or, in other words, the total number of countries in Lockdown. But the variance is high.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88AF137-5EBF-4E70-B7C4-D5B5E65FCCB4}"/>
              </a:ext>
            </a:extLst>
          </p:cNvPr>
          <p:cNvSpPr txBox="1"/>
          <p:nvPr/>
        </p:nvSpPr>
        <p:spPr>
          <a:xfrm>
            <a:off x="25573182" y="14043609"/>
            <a:ext cx="40958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200" b="1" u="sng" dirty="0"/>
              <a:t>Result Figure 2: </a:t>
            </a:r>
          </a:p>
          <a:p>
            <a:pPr algn="just"/>
            <a:r>
              <a:rPr lang="en-GB" sz="3200" b="1" u="sng" dirty="0"/>
              <a:t>MICRO ACCURACY</a:t>
            </a:r>
          </a:p>
          <a:p>
            <a:pPr algn="just"/>
            <a:r>
              <a:rPr lang="en-GB" sz="3200" dirty="0"/>
              <a:t>We struggle with predicting accurately which specific countries are in lockdown when exactly, especially during the critical transition phase!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F9D8B9-47A0-403E-B5EB-F5B29D5F3D8D}"/>
              </a:ext>
            </a:extLst>
          </p:cNvPr>
          <p:cNvSpPr txBox="1"/>
          <p:nvPr/>
        </p:nvSpPr>
        <p:spPr>
          <a:xfrm>
            <a:off x="25573182" y="22135785"/>
            <a:ext cx="409583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200" b="1" u="sng" dirty="0"/>
              <a:t>Result Figure 3+4:</a:t>
            </a:r>
          </a:p>
          <a:p>
            <a:pPr algn="just"/>
            <a:r>
              <a:rPr lang="en-GB" sz="3200" dirty="0"/>
              <a:t>The Particle Filter does reduce variance of model results and hence the reliability but does not enhance the micro-accuracy substantially yet..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F0CA162-A84A-4EE8-8153-F235D9727345}"/>
              </a:ext>
            </a:extLst>
          </p:cNvPr>
          <p:cNvSpPr txBox="1"/>
          <p:nvPr/>
        </p:nvSpPr>
        <p:spPr>
          <a:xfrm>
            <a:off x="15536339" y="35725729"/>
            <a:ext cx="14823502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GB" sz="4600" dirty="0"/>
              <a:t>Make model better, discuss with political scientist.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GB" sz="4600" dirty="0"/>
              <a:t>Study whether generalizable to climate crisis </a:t>
            </a:r>
          </a:p>
          <a:p>
            <a:pPr marL="2057400" lvl="3" indent="-685800" algn="just">
              <a:buFont typeface="Arial" panose="020B0604020202020204" pitchFamily="34" charset="0"/>
              <a:buChar char="•"/>
            </a:pPr>
            <a:r>
              <a:rPr lang="en-GB" sz="4600" dirty="0"/>
              <a:t>Private jet ban? </a:t>
            </a:r>
          </a:p>
          <a:p>
            <a:pPr marL="1943100" lvl="3" indent="-571500" algn="just">
              <a:buFont typeface="Arial" panose="020B0604020202020204" pitchFamily="34" charset="0"/>
              <a:buChar char="•"/>
            </a:pPr>
            <a:r>
              <a:rPr lang="en-GB" sz="4600" dirty="0"/>
              <a:t>Carbon taxes, green subsidies etc.?</a:t>
            </a:r>
          </a:p>
          <a:p>
            <a:pPr marL="685800" indent="-685800" algn="just">
              <a:buFont typeface="Wingdings" panose="05000000000000000000" pitchFamily="2" charset="2"/>
              <a:buChar char="q"/>
            </a:pPr>
            <a:r>
              <a:rPr lang="en-GB" sz="4600" dirty="0"/>
              <a:t>Activists are right to increase ‘alarm’</a:t>
            </a:r>
          </a:p>
          <a:p>
            <a:pPr marL="2057400" lvl="3" indent="-685800" algn="just">
              <a:buFont typeface="Arial" panose="020B0604020202020204" pitchFamily="34" charset="0"/>
              <a:buChar char="•"/>
            </a:pPr>
            <a:r>
              <a:rPr lang="en-GB" sz="4600" dirty="0"/>
              <a:t>(justified) Fear of the pandemic</a:t>
            </a:r>
          </a:p>
          <a:p>
            <a:pPr lvl="3" algn="just"/>
            <a:r>
              <a:rPr lang="en-GB" sz="4600" dirty="0"/>
              <a:t>      induced the mimicking behaviour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GB" sz="4600" dirty="0"/>
              <a:t>Improve data assimilation 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GB" sz="4600" dirty="0"/>
              <a:t>Climate-economic ABMs with data assimilation</a:t>
            </a:r>
          </a:p>
          <a:p>
            <a:pPr lvl="3" algn="just"/>
            <a:endParaRPr lang="en-GB" sz="3600" dirty="0"/>
          </a:p>
          <a:p>
            <a:pPr marL="1943100" lvl="3" indent="-571500" algn="just"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571500" indent="-571500" algn="just">
              <a:buFontTx/>
              <a:buChar char="-"/>
            </a:pPr>
            <a:endParaRPr lang="en-GB" sz="3600" dirty="0"/>
          </a:p>
        </p:txBody>
      </p:sp>
      <p:pic>
        <p:nvPicPr>
          <p:cNvPr id="3" name="Picture 2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A690AC5C-C8A2-926C-EBA5-F278D6CE650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9" t="27094" r="36722" b="28786"/>
          <a:stretch/>
        </p:blipFill>
        <p:spPr>
          <a:xfrm>
            <a:off x="828828" y="3119584"/>
            <a:ext cx="1475581" cy="19149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9AFAD3-3291-6E48-C1BA-356A6EF784D1}"/>
              </a:ext>
            </a:extLst>
          </p:cNvPr>
          <p:cNvSpPr txBox="1"/>
          <p:nvPr/>
        </p:nvSpPr>
        <p:spPr>
          <a:xfrm>
            <a:off x="2596344" y="3417478"/>
            <a:ext cx="23615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Twitter:</a:t>
            </a:r>
          </a:p>
          <a:p>
            <a:r>
              <a:rPr lang="en-GB" sz="3200" dirty="0"/>
              <a:t>@yl_oswald</a:t>
            </a:r>
          </a:p>
          <a:p>
            <a:endParaRPr lang="en-GB" sz="2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F753A6-DF35-3A40-BD3C-0B5828A5F996}"/>
              </a:ext>
            </a:extLst>
          </p:cNvPr>
          <p:cNvSpPr/>
          <p:nvPr/>
        </p:nvSpPr>
        <p:spPr>
          <a:xfrm>
            <a:off x="76198" y="18619229"/>
            <a:ext cx="15005871" cy="13614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chemeClr val="tx1"/>
                </a:solidFill>
              </a:rPr>
              <a:t>No-maths model description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6B24E98-4B35-1D18-F98E-C48BD8DB06D7}"/>
              </a:ext>
            </a:extLst>
          </p:cNvPr>
          <p:cNvSpPr/>
          <p:nvPr/>
        </p:nvSpPr>
        <p:spPr>
          <a:xfrm>
            <a:off x="117735" y="33919326"/>
            <a:ext cx="15005871" cy="133478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chemeClr val="tx1"/>
                </a:solidFill>
              </a:rPr>
              <a:t>Real-time observations to make better prediction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E5D3755-34D8-9F12-E9E4-C0DEB0C8B5AD}"/>
              </a:ext>
            </a:extLst>
          </p:cNvPr>
          <p:cNvSpPr/>
          <p:nvPr/>
        </p:nvSpPr>
        <p:spPr>
          <a:xfrm>
            <a:off x="15252987" y="33919327"/>
            <a:ext cx="14922213" cy="13347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chemeClr val="tx1"/>
                </a:solidFill>
              </a:rPr>
              <a:t>What’s next?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E9DD531-618F-2B81-7074-91FFF651A902}"/>
              </a:ext>
            </a:extLst>
          </p:cNvPr>
          <p:cNvSpPr/>
          <p:nvPr/>
        </p:nvSpPr>
        <p:spPr>
          <a:xfrm>
            <a:off x="26489261" y="37536739"/>
            <a:ext cx="3422013" cy="2240916"/>
          </a:xfrm>
          <a:prstGeom prst="cloudCallout">
            <a:avLst>
              <a:gd name="adj1" fmla="val -46441"/>
              <a:gd name="adj2" fmla="val 591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</a:rPr>
              <a:t>Your ideas?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C5E240-6678-41E9-BD5D-A2FFCDC2DA69}"/>
              </a:ext>
            </a:extLst>
          </p:cNvPr>
          <p:cNvCxnSpPr>
            <a:cxnSpLocks/>
          </p:cNvCxnSpPr>
          <p:nvPr/>
        </p:nvCxnSpPr>
        <p:spPr>
          <a:xfrm>
            <a:off x="18971430" y="14574913"/>
            <a:ext cx="2055030" cy="192073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D40D48-9026-4A8E-92F0-2E7DE47781FB}"/>
              </a:ext>
            </a:extLst>
          </p:cNvPr>
          <p:cNvSpPr txBox="1"/>
          <p:nvPr/>
        </p:nvSpPr>
        <p:spPr>
          <a:xfrm rot="2583339">
            <a:off x="19092123" y="15227870"/>
            <a:ext cx="3059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Accuracy decreases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DBEE54B-63F1-489A-8623-5493EF846AA0}"/>
              </a:ext>
            </a:extLst>
          </p:cNvPr>
          <p:cNvCxnSpPr>
            <a:cxnSpLocks/>
          </p:cNvCxnSpPr>
          <p:nvPr/>
        </p:nvCxnSpPr>
        <p:spPr>
          <a:xfrm>
            <a:off x="19624066" y="13160445"/>
            <a:ext cx="248204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5FFC19E-8F00-4748-B97E-080B9AEDC8F7}"/>
              </a:ext>
            </a:extLst>
          </p:cNvPr>
          <p:cNvSpPr txBox="1"/>
          <p:nvPr/>
        </p:nvSpPr>
        <p:spPr>
          <a:xfrm>
            <a:off x="19998945" y="12677965"/>
            <a:ext cx="379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High variance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FE2CFE-6166-44ED-9CDE-026C38D3CB4E}"/>
              </a:ext>
            </a:extLst>
          </p:cNvPr>
          <p:cNvSpPr txBox="1"/>
          <p:nvPr/>
        </p:nvSpPr>
        <p:spPr>
          <a:xfrm>
            <a:off x="19998945" y="8912774"/>
            <a:ext cx="305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N = 100</a:t>
            </a:r>
          </a:p>
          <a:p>
            <a:r>
              <a:rPr lang="en-GB" b="1" dirty="0"/>
              <a:t>Calibrated to 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BEB9E0-5183-47DA-BF48-1F7BABD32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284" y="23164120"/>
            <a:ext cx="14977404" cy="977036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64CEDAF-64CA-46E8-94F7-C6EBDA7DA9AF}"/>
              </a:ext>
            </a:extLst>
          </p:cNvPr>
          <p:cNvSpPr/>
          <p:nvPr/>
        </p:nvSpPr>
        <p:spPr>
          <a:xfrm>
            <a:off x="15436056" y="20114021"/>
            <a:ext cx="14557947" cy="90475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</a:rPr>
              <a:t>Experiment #2: Data Assimilation and (Pseudo-) Particle Filter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E5BD9C3-966C-4BD6-AA6B-B83BB266EB01}"/>
              </a:ext>
            </a:extLst>
          </p:cNvPr>
          <p:cNvSpPr/>
          <p:nvPr/>
        </p:nvSpPr>
        <p:spPr>
          <a:xfrm>
            <a:off x="15404531" y="7247420"/>
            <a:ext cx="14557947" cy="90475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</a:rPr>
              <a:t>Experiment #1: Model base run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0AEBDCC-F2D4-40AE-8ED6-2C77401AB9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363939" y="9600055"/>
            <a:ext cx="2124361" cy="21243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412E2AC-AA5D-4832-ACF2-6BDFFEDFCE66}"/>
              </a:ext>
            </a:extLst>
          </p:cNvPr>
          <p:cNvSpPr txBox="1"/>
          <p:nvPr/>
        </p:nvSpPr>
        <p:spPr>
          <a:xfrm>
            <a:off x="288683" y="12564827"/>
            <a:ext cx="4022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Exponential </a:t>
            </a:r>
          </a:p>
          <a:p>
            <a:r>
              <a:rPr lang="en-GB" sz="3200" dirty="0"/>
              <a:t>growth sure but..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67AAEE1-6969-4E51-A08C-FD6FEEFDE240}"/>
              </a:ext>
            </a:extLst>
          </p:cNvPr>
          <p:cNvSpPr/>
          <p:nvPr/>
        </p:nvSpPr>
        <p:spPr>
          <a:xfrm>
            <a:off x="6928757" y="14963215"/>
            <a:ext cx="440872" cy="412825"/>
          </a:xfrm>
          <a:prstGeom prst="roundRect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D2BD6FC-F77B-440A-9879-37B2C7CDF15D}"/>
              </a:ext>
            </a:extLst>
          </p:cNvPr>
          <p:cNvSpPr/>
          <p:nvPr/>
        </p:nvSpPr>
        <p:spPr>
          <a:xfrm>
            <a:off x="6928757" y="15535280"/>
            <a:ext cx="440872" cy="4128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E940BB-475C-4D37-A7D7-3069601E1B79}"/>
              </a:ext>
            </a:extLst>
          </p:cNvPr>
          <p:cNvSpPr txBox="1"/>
          <p:nvPr/>
        </p:nvSpPr>
        <p:spPr>
          <a:xfrm>
            <a:off x="7447549" y="14963215"/>
            <a:ext cx="181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Full lockdown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FCA8E7-AAE7-4611-859F-649F499A6E59}"/>
              </a:ext>
            </a:extLst>
          </p:cNvPr>
          <p:cNvSpPr txBox="1"/>
          <p:nvPr/>
        </p:nvSpPr>
        <p:spPr>
          <a:xfrm>
            <a:off x="7447548" y="15601305"/>
            <a:ext cx="181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lockdown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E7B482-39A3-4249-87F6-63E02E3A1000}"/>
              </a:ext>
            </a:extLst>
          </p:cNvPr>
          <p:cNvSpPr txBox="1"/>
          <p:nvPr/>
        </p:nvSpPr>
        <p:spPr>
          <a:xfrm>
            <a:off x="5858501" y="11402455"/>
            <a:ext cx="15890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/>
              <a:t>31</a:t>
            </a:r>
            <a:r>
              <a:rPr lang="en-GB" sz="2800" i="1" baseline="30000" dirty="0"/>
              <a:t>st</a:t>
            </a:r>
            <a:r>
              <a:rPr lang="en-GB" sz="2800" i="1" dirty="0"/>
              <a:t> March 2020</a:t>
            </a:r>
          </a:p>
        </p:txBody>
      </p:sp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0B01E82C-D125-4193-ADEA-585FEF1E60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201" y="21232654"/>
            <a:ext cx="8764704" cy="5989216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84C652-0CB9-49F7-AC80-DAF691E32F78}"/>
              </a:ext>
            </a:extLst>
          </p:cNvPr>
          <p:cNvCxnSpPr/>
          <p:nvPr/>
        </p:nvCxnSpPr>
        <p:spPr>
          <a:xfrm>
            <a:off x="21026460" y="23962125"/>
            <a:ext cx="8382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F2E4666-E017-40AD-9B7E-38D520A74672}"/>
              </a:ext>
            </a:extLst>
          </p:cNvPr>
          <p:cNvCxnSpPr/>
          <p:nvPr/>
        </p:nvCxnSpPr>
        <p:spPr>
          <a:xfrm>
            <a:off x="18133230" y="23962125"/>
            <a:ext cx="8382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A458972-0D99-42CD-8BE9-A26D1B465943}"/>
              </a:ext>
            </a:extLst>
          </p:cNvPr>
          <p:cNvCxnSpPr>
            <a:cxnSpLocks/>
          </p:cNvCxnSpPr>
          <p:nvPr/>
        </p:nvCxnSpPr>
        <p:spPr>
          <a:xfrm>
            <a:off x="19624066" y="26152811"/>
            <a:ext cx="174246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CB8ED8E-86D7-4F58-A0D2-1A64077811E7}"/>
              </a:ext>
            </a:extLst>
          </p:cNvPr>
          <p:cNvCxnSpPr>
            <a:cxnSpLocks/>
          </p:cNvCxnSpPr>
          <p:nvPr/>
        </p:nvCxnSpPr>
        <p:spPr>
          <a:xfrm flipV="1">
            <a:off x="22185874" y="11039983"/>
            <a:ext cx="0" cy="209964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AA8EFCC-1CCB-4791-AC89-A5D4C5E47E85}"/>
              </a:ext>
            </a:extLst>
          </p:cNvPr>
          <p:cNvSpPr txBox="1"/>
          <p:nvPr/>
        </p:nvSpPr>
        <p:spPr>
          <a:xfrm>
            <a:off x="19630341" y="25633919"/>
            <a:ext cx="379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Less variance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F1873D-8355-4CBB-B989-0B253BFA6746}"/>
              </a:ext>
            </a:extLst>
          </p:cNvPr>
          <p:cNvSpPr txBox="1"/>
          <p:nvPr/>
        </p:nvSpPr>
        <p:spPr>
          <a:xfrm>
            <a:off x="17371961" y="23637353"/>
            <a:ext cx="135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Data</a:t>
            </a:r>
          </a:p>
          <a:p>
            <a:r>
              <a:rPr lang="en-GB" b="1" dirty="0">
                <a:solidFill>
                  <a:srgbClr val="7030A0"/>
                </a:solidFill>
              </a:rPr>
              <a:t>Assim</a:t>
            </a:r>
            <a:r>
              <a:rPr lang="en-GB" dirty="0">
                <a:solidFill>
                  <a:srgbClr val="7030A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938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4672124" y="-11767"/>
            <a:ext cx="21240750" cy="36834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921873" y="58574"/>
            <a:ext cx="18706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/>
              <a:t>Exploring the potential of  beneficial viruses to improve </a:t>
            </a:r>
          </a:p>
          <a:p>
            <a:pPr algn="ctr"/>
            <a:r>
              <a:rPr lang="en-GB" sz="5400" b="1" dirty="0"/>
              <a:t>rhizobia-based inoculants as nitrogen </a:t>
            </a:r>
            <a:r>
              <a:rPr lang="en-GB" sz="5400" b="1" dirty="0" err="1"/>
              <a:t>biofertilizers</a:t>
            </a:r>
            <a:endParaRPr lang="en-GB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672042" y="2019146"/>
            <a:ext cx="17473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Mary Eliza, Dr Ellie Harrison</a:t>
            </a:r>
          </a:p>
          <a:p>
            <a:pPr algn="ctr"/>
            <a:r>
              <a:rPr lang="en-GB" sz="4000" dirty="0"/>
              <a:t>School of Biosciences, The University of Sheffield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7082" y="4682907"/>
            <a:ext cx="14514533" cy="1260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000" b="1" dirty="0"/>
              <a:t>Rhizobial inoculants as nitrogen </a:t>
            </a:r>
            <a:r>
              <a:rPr lang="en-GB" sz="4000" b="1" dirty="0" err="1"/>
              <a:t>biofertilisers</a:t>
            </a:r>
            <a:endParaRPr lang="en-GB" sz="4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26415" y="17750606"/>
            <a:ext cx="14395200" cy="1260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Temperate phages increase competitiveness of rhizobial strains in vitro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728" y="8051551"/>
            <a:ext cx="10111756" cy="613277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060" y="26745990"/>
            <a:ext cx="13978373" cy="7881493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626415" y="12162430"/>
            <a:ext cx="14395200" cy="12600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000" b="1" dirty="0"/>
              <a:t>Temperate phages to make rhizobia competitive</a:t>
            </a:r>
          </a:p>
          <a:p>
            <a:pPr algn="ctr">
              <a:lnSpc>
                <a:spcPct val="150000"/>
              </a:lnSpc>
            </a:pPr>
            <a:endParaRPr lang="en-GB" sz="4000" b="1" dirty="0"/>
          </a:p>
          <a:p>
            <a:pPr algn="ctr">
              <a:lnSpc>
                <a:spcPct val="150000"/>
              </a:lnSpc>
            </a:pPr>
            <a:endParaRPr lang="en-GB" sz="4000" b="1" dirty="0"/>
          </a:p>
        </p:txBody>
      </p:sp>
      <p:sp>
        <p:nvSpPr>
          <p:cNvPr id="61" name="Rectangle 60"/>
          <p:cNvSpPr/>
          <p:nvPr/>
        </p:nvSpPr>
        <p:spPr>
          <a:xfrm>
            <a:off x="15573728" y="22285644"/>
            <a:ext cx="14315201" cy="132343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The biomass of rhizobia inoculated plants is not affected by phage presence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4"/>
          <a:srcRect r="4180"/>
          <a:stretch/>
        </p:blipFill>
        <p:spPr>
          <a:xfrm>
            <a:off x="23768663" y="48624"/>
            <a:ext cx="6580945" cy="3737739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15690917" y="34814051"/>
            <a:ext cx="14128132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GB" sz="3600" dirty="0"/>
              <a:t>The biomass of TRX4 and TRX19 </a:t>
            </a:r>
            <a:r>
              <a:rPr lang="en-GB" sz="3600" dirty="0" err="1"/>
              <a:t>lysogens</a:t>
            </a:r>
            <a:r>
              <a:rPr lang="en-GB" sz="3600" dirty="0"/>
              <a:t> as well as non-</a:t>
            </a:r>
            <a:r>
              <a:rPr lang="en-GB" sz="3600" dirty="0" err="1"/>
              <a:t>lysogen</a:t>
            </a:r>
            <a:r>
              <a:rPr lang="en-GB" sz="3600" dirty="0"/>
              <a:t> inoculated clover plants was significantly higher than the negative controls after 4 weeks. </a:t>
            </a:r>
          </a:p>
          <a:p>
            <a:pPr algn="just"/>
            <a:r>
              <a:rPr lang="en-GB" sz="3600" dirty="0"/>
              <a:t>The plant biomass was higher than the nitrogen fertilizer and the negative control treatments after 8 weeks.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0978622" y="9457600"/>
            <a:ext cx="27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b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8335044" y="10224359"/>
            <a:ext cx="27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b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7456269" y="30239218"/>
            <a:ext cx="587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8288851" y="30231362"/>
            <a:ext cx="1006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bc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9181433" y="30185412"/>
            <a:ext cx="83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ab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0019625" y="30049316"/>
            <a:ext cx="1346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abc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1890249" y="30151978"/>
            <a:ext cx="960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ab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1228264" y="30151978"/>
            <a:ext cx="27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b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8917390" y="27996023"/>
            <a:ext cx="27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5477220" y="4740841"/>
            <a:ext cx="14446297" cy="1260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Temperate phages increase competitiveness of rhizobial strains in clover rhizosphere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13282" y="6027519"/>
            <a:ext cx="9787404" cy="56323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z="3600" dirty="0"/>
              <a:t>Rhizobia are bacteria that form symbiotic associations with legumes. Rhizobia fix nitrogen in root organs, called root nodules, in exchange for carbon. </a:t>
            </a:r>
          </a:p>
          <a:p>
            <a:pPr algn="just"/>
            <a:r>
              <a:rPr lang="en-GB" sz="3600" dirty="0"/>
              <a:t>Rhizobial inoculants are efficient rhizobial strains that can potentially minimize or reduce fertiliser use. Yet, rhizobial inoculant use often produces sub-optimal results. One major reason for this is competition with native rhizobia for access to nodules.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560" y="4292343"/>
            <a:ext cx="6367500" cy="8490001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flipH="1">
            <a:off x="12817273" y="8648253"/>
            <a:ext cx="295412" cy="1411008"/>
          </a:xfrm>
          <a:prstGeom prst="straightConnector1">
            <a:avLst/>
          </a:prstGeom>
          <a:ln w="508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12817273" y="9327480"/>
            <a:ext cx="1193622" cy="780848"/>
          </a:xfrm>
          <a:prstGeom prst="straightConnector1">
            <a:avLst/>
          </a:prstGeom>
          <a:ln w="508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26415" y="13590267"/>
            <a:ext cx="14395200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z="3600" dirty="0"/>
              <a:t>Temperate phages are viruses that infect and integrate in bacteria. These phages multiply whenever their host bacteria divide. They are also, spontaneously released as lytic phages from a bacterial cell at the onset of certain environmental conditions such as UV light. </a:t>
            </a:r>
          </a:p>
          <a:p>
            <a:pPr algn="just"/>
            <a:r>
              <a:rPr lang="en-GB" sz="3600" dirty="0"/>
              <a:t>This spontaneous release kills the surrounding susceptible bacterial populations giving </a:t>
            </a:r>
            <a:r>
              <a:rPr lang="en-GB" sz="3600" dirty="0" err="1"/>
              <a:t>lysogens</a:t>
            </a:r>
            <a:r>
              <a:rPr lang="en-GB" sz="3600" dirty="0"/>
              <a:t> – bacteria integrated with the temperate phage – resistance and a competitive advantage over bacteria without the phage.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26415" y="19361822"/>
            <a:ext cx="14395200" cy="72850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Low"/>
            <a:r>
              <a:rPr lang="en-GB" sz="3600" dirty="0"/>
              <a:t>Competition experiments involve two different populations competing for limited nutrients and space. The relative ratios of the two populations  is used to measure competitive fitness. </a:t>
            </a:r>
          </a:p>
          <a:p>
            <a:pPr algn="justLow"/>
            <a:r>
              <a:rPr lang="en-GB" sz="3600" dirty="0"/>
              <a:t>Here, we measured the competitive fitness of </a:t>
            </a:r>
            <a:r>
              <a:rPr lang="en-GB" sz="3600" i="1" dirty="0"/>
              <a:t>Rhizobium </a:t>
            </a:r>
            <a:r>
              <a:rPr lang="en-GB" sz="3600" i="1" dirty="0" err="1"/>
              <a:t>leguminosarum</a:t>
            </a:r>
            <a:r>
              <a:rPr lang="en-GB" sz="3600" dirty="0"/>
              <a:t> strain TRX19 </a:t>
            </a:r>
            <a:r>
              <a:rPr lang="en-GB" sz="3600" dirty="0" err="1"/>
              <a:t>lysogens</a:t>
            </a:r>
            <a:r>
              <a:rPr lang="en-GB" sz="3600" dirty="0"/>
              <a:t>. We used temperate </a:t>
            </a:r>
            <a:r>
              <a:rPr lang="en-GB" sz="3600" dirty="0" err="1"/>
              <a:t>phages</a:t>
            </a:r>
            <a:r>
              <a:rPr lang="en-GB" sz="3600" dirty="0"/>
              <a:t>- </a:t>
            </a:r>
            <a:r>
              <a:rPr lang="el-GR" sz="3600" dirty="0"/>
              <a:t>Φ</a:t>
            </a:r>
            <a:r>
              <a:rPr lang="en-GB" sz="3600" dirty="0"/>
              <a:t> TRX 32 and </a:t>
            </a:r>
            <a:r>
              <a:rPr lang="el-GR" sz="3600" dirty="0"/>
              <a:t>Φ</a:t>
            </a:r>
            <a:r>
              <a:rPr lang="en-GB" sz="3600" dirty="0"/>
              <a:t> SM 113. We mixed  TRX 19 – </a:t>
            </a:r>
            <a:r>
              <a:rPr lang="en-GB" sz="3600" dirty="0" err="1"/>
              <a:t>lysogens</a:t>
            </a:r>
            <a:r>
              <a:rPr lang="en-GB" sz="3600" dirty="0"/>
              <a:t> and non-</a:t>
            </a:r>
            <a:r>
              <a:rPr lang="en-GB" sz="3600" dirty="0" err="1"/>
              <a:t>lysogens</a:t>
            </a:r>
            <a:r>
              <a:rPr lang="en-GB" sz="3600" dirty="0"/>
              <a:t> – in equal ratios and measured the competitive fitness at 24, 48 and 72 hours.</a:t>
            </a:r>
          </a:p>
          <a:p>
            <a:pPr algn="justLow"/>
            <a:r>
              <a:rPr lang="en-GB" sz="3600" dirty="0"/>
              <a:t>The fitness of </a:t>
            </a:r>
            <a:r>
              <a:rPr lang="en-GB" sz="3600" dirty="0" err="1"/>
              <a:t>lysogens</a:t>
            </a:r>
            <a:r>
              <a:rPr lang="en-GB" sz="3600" dirty="0"/>
              <a:t> was compared to the fitness of a non-lysogenic control which was 1. The </a:t>
            </a:r>
            <a:r>
              <a:rPr lang="en-GB" sz="3600" dirty="0" err="1"/>
              <a:t>lysogen</a:t>
            </a:r>
            <a:r>
              <a:rPr lang="en-GB" sz="3600" dirty="0"/>
              <a:t> was competitively fit if its fitness was above 1. It was competitively unfit if the fitness was below 1.  </a:t>
            </a:r>
          </a:p>
          <a:p>
            <a:pPr algn="justLow"/>
            <a:endParaRPr lang="en-GB" sz="3600" dirty="0"/>
          </a:p>
          <a:p>
            <a:pPr algn="justLow"/>
            <a:endParaRPr lang="en-GB" sz="3600" dirty="0"/>
          </a:p>
          <a:p>
            <a:pPr algn="justLow"/>
            <a:endParaRPr lang="en-GB" sz="3600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0322" y="25690575"/>
            <a:ext cx="13338767" cy="953811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78048" y="35691301"/>
            <a:ext cx="141969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/>
            <a:r>
              <a:rPr lang="en-GB" sz="3600" dirty="0" err="1"/>
              <a:t>Lysogens</a:t>
            </a:r>
            <a:r>
              <a:rPr lang="en-GB" sz="3600" dirty="0"/>
              <a:t> of both the phages show a fitness effect at 48 hours. This fitness effect is not seen at 72 hours as the non-</a:t>
            </a:r>
            <a:r>
              <a:rPr lang="en-GB" sz="3600" dirty="0" err="1"/>
              <a:t>lysogens</a:t>
            </a:r>
            <a:r>
              <a:rPr lang="en-GB" sz="3600" dirty="0"/>
              <a:t> are integrated by the phage and made </a:t>
            </a:r>
            <a:r>
              <a:rPr lang="en-GB" sz="3600" dirty="0" err="1"/>
              <a:t>lysogens</a:t>
            </a:r>
            <a:r>
              <a:rPr lang="en-GB" sz="3600" dirty="0"/>
              <a:t>.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H="1" flipV="1">
            <a:off x="1261338" y="26565070"/>
            <a:ext cx="15186" cy="4089647"/>
          </a:xfrm>
          <a:prstGeom prst="straightConnector1">
            <a:avLst/>
          </a:prstGeom>
          <a:ln w="1270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1276524" y="31260577"/>
            <a:ext cx="29922" cy="2997378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 rot="16200000">
            <a:off x="-1154896" y="27555805"/>
            <a:ext cx="38303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BENEFIT</a:t>
            </a:r>
          </a:p>
        </p:txBody>
      </p:sp>
      <p:sp>
        <p:nvSpPr>
          <p:cNvPr id="75" name="TextBox 74"/>
          <p:cNvSpPr txBox="1"/>
          <p:nvPr/>
        </p:nvSpPr>
        <p:spPr>
          <a:xfrm rot="16200000">
            <a:off x="13972" y="32186026"/>
            <a:ext cx="1454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COST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5498253" y="6149033"/>
            <a:ext cx="14425264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Low"/>
            <a:r>
              <a:rPr lang="en-GB" sz="3600" dirty="0"/>
              <a:t>In the clover rhizosphere experiment, </a:t>
            </a:r>
            <a:r>
              <a:rPr lang="en-GB" sz="3600" dirty="0" err="1"/>
              <a:t>lysogens</a:t>
            </a:r>
            <a:r>
              <a:rPr lang="en-GB" sz="3600" dirty="0"/>
              <a:t> and non-</a:t>
            </a:r>
            <a:r>
              <a:rPr lang="en-GB" sz="3600" dirty="0" err="1"/>
              <a:t>lysogens</a:t>
            </a:r>
            <a:r>
              <a:rPr lang="en-GB" sz="3600" dirty="0"/>
              <a:t> were mixed in 1:1 ratio and clover seedlings were inoculated with the mixture. The plants were harvested after 4 weeks.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840059" y="8413381"/>
            <a:ext cx="397899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/>
            <a:r>
              <a:rPr lang="en-GB" sz="3600" dirty="0"/>
              <a:t>TRX19</a:t>
            </a:r>
            <a:r>
              <a:rPr lang="el-GR" sz="3600" dirty="0"/>
              <a:t> Φ </a:t>
            </a:r>
            <a:r>
              <a:rPr lang="en-GB" sz="3600" dirty="0"/>
              <a:t>32 </a:t>
            </a:r>
            <a:r>
              <a:rPr lang="en-GB" sz="3600" dirty="0" err="1"/>
              <a:t>lysogens</a:t>
            </a:r>
            <a:r>
              <a:rPr lang="en-GB" sz="3600" dirty="0"/>
              <a:t> were competitively fitter than the TRX</a:t>
            </a:r>
            <a:r>
              <a:rPr lang="el-GR" sz="3600" dirty="0"/>
              <a:t> Φ</a:t>
            </a:r>
            <a:r>
              <a:rPr lang="en-GB" sz="3600" dirty="0"/>
              <a:t> 113 </a:t>
            </a:r>
            <a:r>
              <a:rPr lang="en-GB" sz="3600" dirty="0" err="1"/>
              <a:t>lysogens</a:t>
            </a:r>
            <a:r>
              <a:rPr lang="en-GB" sz="3600" dirty="0"/>
              <a:t> and  non-</a:t>
            </a:r>
            <a:r>
              <a:rPr lang="en-GB" sz="3600" dirty="0" err="1"/>
              <a:t>lysogen</a:t>
            </a:r>
            <a:r>
              <a:rPr lang="en-GB" sz="3600" dirty="0"/>
              <a:t> controls in the clover rhizosphere.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944527" y="15535429"/>
            <a:ext cx="397899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3600" dirty="0"/>
              <a:t>None of the phage </a:t>
            </a:r>
            <a:r>
              <a:rPr lang="en-GB" sz="3600" dirty="0" err="1"/>
              <a:t>lysogens</a:t>
            </a:r>
            <a:r>
              <a:rPr lang="en-GB" sz="3600" dirty="0"/>
              <a:t> were significantly different and hence, competitively fitter   than the non-</a:t>
            </a:r>
            <a:r>
              <a:rPr lang="en-GB" sz="3600" dirty="0" err="1"/>
              <a:t>lysogen</a:t>
            </a:r>
            <a:r>
              <a:rPr lang="en-GB" sz="3600" dirty="0"/>
              <a:t> controls  in the clover root nodules.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5573729" y="23327007"/>
            <a:ext cx="142946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600" b="1" dirty="0"/>
          </a:p>
          <a:p>
            <a:pPr algn="just"/>
            <a:r>
              <a:rPr lang="en-GB" sz="3600" dirty="0"/>
              <a:t>Two different </a:t>
            </a:r>
            <a:r>
              <a:rPr lang="en-GB" sz="3600" i="1" dirty="0"/>
              <a:t>Rhizobium </a:t>
            </a:r>
            <a:r>
              <a:rPr lang="en-GB" sz="3600" i="1" dirty="0" err="1"/>
              <a:t>leguminosarum</a:t>
            </a:r>
            <a:r>
              <a:rPr lang="en-GB" sz="3600" i="1" dirty="0"/>
              <a:t> </a:t>
            </a:r>
            <a:r>
              <a:rPr lang="en-GB" sz="3600" dirty="0"/>
              <a:t>strains – TRX4  and TRX19 – were used to study whether the presence of phage in rhizobia affects the shoot and root dry weight (total biomass) of plants. </a:t>
            </a:r>
          </a:p>
          <a:p>
            <a:pPr algn="just"/>
            <a:r>
              <a:rPr lang="en-GB" sz="3600" dirty="0"/>
              <a:t>Clover plants were inoculated with TRX 19 and TRX 4 </a:t>
            </a:r>
            <a:r>
              <a:rPr lang="en-GB" sz="3600" dirty="0" err="1"/>
              <a:t>lysogens</a:t>
            </a:r>
            <a:r>
              <a:rPr lang="en-GB" sz="3600" dirty="0"/>
              <a:t> and non-</a:t>
            </a:r>
            <a:r>
              <a:rPr lang="en-GB" sz="3600" dirty="0" err="1"/>
              <a:t>lysogens</a:t>
            </a:r>
            <a:r>
              <a:rPr lang="en-GB" sz="3600" dirty="0"/>
              <a:t> and their biomass measured after 4 weeks and 8 weeks of growth.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4288" y="39321426"/>
            <a:ext cx="294231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                Temperate phages increase the competitive fitness of rhizobia in vitro and in the clover </a:t>
            </a:r>
            <a:r>
              <a:rPr lang="en-GB" sz="3600" dirty="0" err="1"/>
              <a:t>rhizophere</a:t>
            </a:r>
            <a:r>
              <a:rPr lang="en-GB" sz="3600" dirty="0"/>
              <a:t>. The </a:t>
            </a:r>
            <a:r>
              <a:rPr lang="en-GB" sz="3600" dirty="0" err="1"/>
              <a:t>phages</a:t>
            </a:r>
            <a:r>
              <a:rPr lang="en-GB" sz="3600" dirty="0"/>
              <a:t> used do not affect the rhizobia-			            clover interactions and hence, the plant biomass.</a:t>
            </a:r>
          </a:p>
          <a:p>
            <a:r>
              <a:rPr lang="en-GB" sz="3600" dirty="0"/>
              <a:t>We are conducting further competition experiments to study the competitive fitness of </a:t>
            </a:r>
            <a:r>
              <a:rPr lang="en-GB" sz="3600" dirty="0" err="1"/>
              <a:t>lysogens</a:t>
            </a:r>
            <a:r>
              <a:rPr lang="en-GB" sz="3600" dirty="0"/>
              <a:t> with different </a:t>
            </a:r>
            <a:r>
              <a:rPr lang="en-GB" sz="3600" dirty="0" err="1"/>
              <a:t>rhizobial</a:t>
            </a:r>
            <a:r>
              <a:rPr lang="en-GB" sz="3600" dirty="0"/>
              <a:t> strains in vitro and in the clover rhizosphere. Experiments involve competing TRX19 </a:t>
            </a:r>
            <a:r>
              <a:rPr lang="en-GB" sz="3600" dirty="0" err="1"/>
              <a:t>lysogens</a:t>
            </a:r>
            <a:r>
              <a:rPr lang="en-GB" sz="3600" dirty="0"/>
              <a:t> with non-</a:t>
            </a:r>
            <a:r>
              <a:rPr lang="en-GB" sz="3600" dirty="0" err="1"/>
              <a:t>lysogen</a:t>
            </a:r>
            <a:r>
              <a:rPr lang="en-GB" sz="3600" dirty="0"/>
              <a:t> rhizobial strains which have differential susceptibility to phage infection.</a:t>
            </a:r>
          </a:p>
          <a:p>
            <a:r>
              <a:rPr lang="en-GB" sz="3600" dirty="0"/>
              <a:t>We are also conducting competition experiments involving TRX19 </a:t>
            </a:r>
            <a:r>
              <a:rPr lang="en-GB" sz="3600" dirty="0" err="1"/>
              <a:t>lysogens</a:t>
            </a:r>
            <a:r>
              <a:rPr lang="en-GB" sz="3600" dirty="0"/>
              <a:t> and TRX19 non-</a:t>
            </a:r>
            <a:r>
              <a:rPr lang="en-GB" sz="3600" dirty="0" err="1"/>
              <a:t>lysogens</a:t>
            </a:r>
            <a:r>
              <a:rPr lang="en-GB" sz="3600" dirty="0"/>
              <a:t> which cannot be lysogenized and hence, made resistant by the phage.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281055" y="29299392"/>
            <a:ext cx="841058" cy="847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a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673414" y="27832634"/>
            <a:ext cx="996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b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2975271" y="27109528"/>
            <a:ext cx="27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69362" y="14455035"/>
            <a:ext cx="9916122" cy="7386166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760292" y="38025860"/>
            <a:ext cx="29297102" cy="12600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GB" sz="4800" b="1" dirty="0"/>
              <a:t>Conclusion and future research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56253" y="3899555"/>
            <a:ext cx="2956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My work involves studying the potential of temperate phages to increase the competitiveness of </a:t>
            </a:r>
            <a:r>
              <a:rPr lang="en-GB" sz="3600" dirty="0" err="1"/>
              <a:t>rhizobial</a:t>
            </a:r>
            <a:r>
              <a:rPr lang="en-GB" sz="3600" dirty="0"/>
              <a:t> inoculants, also called rhizobia-based bio fertilisers.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3768663" y="9344957"/>
            <a:ext cx="27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829554" y="27205935"/>
            <a:ext cx="27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6882800" y="27175541"/>
            <a:ext cx="27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5028484" y="29063155"/>
            <a:ext cx="27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b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5912874" y="27595956"/>
            <a:ext cx="27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a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4112701" y="30366884"/>
            <a:ext cx="27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14" y="39358500"/>
            <a:ext cx="1392857" cy="9613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l="2604" t="17194" r="-2604" b="19010"/>
          <a:stretch/>
        </p:blipFill>
        <p:spPr>
          <a:xfrm>
            <a:off x="78429" y="3759"/>
            <a:ext cx="7229275" cy="366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73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2511</TotalTime>
  <Words>1074</Words>
  <Application>Microsoft Office PowerPoint</Application>
  <PresentationFormat>Custom</PresentationFormat>
  <Paragraphs>104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</vt:vector>
  </TitlesOfParts>
  <Company>The University of Sheffield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Eliza .</dc:creator>
  <cp:lastModifiedBy>Yannick Oswald</cp:lastModifiedBy>
  <cp:revision>170</cp:revision>
  <dcterms:created xsi:type="dcterms:W3CDTF">2022-07-19T11:36:12Z</dcterms:created>
  <dcterms:modified xsi:type="dcterms:W3CDTF">2022-09-02T16:32:09Z</dcterms:modified>
</cp:coreProperties>
</file>